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 id="263" r:id="rId32"/>
    <p:sldId id="264" r:id="rId33"/>
    <p:sldId id="265"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de Pro" charset="1" panose="00000500000000000000"/>
      <p:regular r:id="rId10"/>
    </p:embeddedFont>
    <p:embeddedFont>
      <p:font typeface="Code Pro Bold" charset="1" panose="00000800000000000000"/>
      <p:regular r:id="rId11"/>
    </p:embeddedFont>
    <p:embeddedFont>
      <p:font typeface="Open Sans Light" charset="1" panose="020B0306030504020204"/>
      <p:regular r:id="rId12"/>
    </p:embeddedFont>
    <p:embeddedFont>
      <p:font typeface="Open Sans Light Bold" charset="1" panose="020B0806030504020204"/>
      <p:regular r:id="rId13"/>
    </p:embeddedFont>
    <p:embeddedFont>
      <p:font typeface="Open Sans Light Italics" charset="1" panose="020B0306030504020204"/>
      <p:regular r:id="rId14"/>
    </p:embeddedFont>
    <p:embeddedFont>
      <p:font typeface="Open Sans Light Bold Italics" charset="1" panose="020B0806030504020204"/>
      <p:regular r:id="rId15"/>
    </p:embeddedFont>
    <p:embeddedFont>
      <p:font typeface="Mokoto" charset="1" panose="00000000000000000000"/>
      <p:regular r:id="rId16"/>
    </p:embeddedFont>
    <p:embeddedFont>
      <p:font typeface="Montserrat Semi-Bold" charset="1" panose="00000700000000000000"/>
      <p:regular r:id="rId17"/>
    </p:embeddedFont>
    <p:embeddedFont>
      <p:font typeface="Montserrat Semi-Bold Bold" charset="1" panose="00000800000000000000"/>
      <p:regular r:id="rId18"/>
    </p:embeddedFont>
    <p:embeddedFont>
      <p:font typeface="Montserrat Semi-Bold Italics" charset="1" panose="00000700000000000000"/>
      <p:regular r:id="rId19"/>
    </p:embeddedFont>
    <p:embeddedFont>
      <p:font typeface="Montserrat Semi-Bold Bold Italics" charset="1" panose="00000800000000000000"/>
      <p:regular r:id="rId20"/>
    </p:embeddedFont>
    <p:embeddedFont>
      <p:font typeface="Cerebri" charset="1" panose="00000500000000000000"/>
      <p:regular r:id="rId21"/>
    </p:embeddedFont>
    <p:embeddedFont>
      <p:font typeface="Cerebri Bold" charset="1" panose="00000800000000000000"/>
      <p:regular r:id="rId22"/>
    </p:embeddedFont>
    <p:embeddedFont>
      <p:font typeface="Cerebri Italics" charset="1" panose="00000500000000000000"/>
      <p:regular r:id="rId23"/>
    </p:embeddedFont>
    <p:embeddedFont>
      <p:font typeface="Cerebri Bold Italics" charset="1" panose="000008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32" Target="slides/slide8.xml" Type="http://schemas.openxmlformats.org/officeDocument/2006/relationships/slide"/><Relationship Id="rId33" Target="slides/slide9.xml" Type="http://schemas.openxmlformats.org/officeDocument/2006/relationships/slide"/><Relationship Id="rId34"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gif"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0.gif" Type="http://schemas.openxmlformats.org/officeDocument/2006/relationships/image"/><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1.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gif"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000" r="0" b="5000"/>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8549534" y="8129589"/>
            <a:ext cx="5888119" cy="3039741"/>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2098548" y="1647958"/>
            <a:ext cx="6254496" cy="8229600"/>
          </a:xfrm>
          <a:prstGeom prst="rect">
            <a:avLst/>
          </a:prstGeom>
        </p:spPr>
      </p:pic>
      <p:sp>
        <p:nvSpPr>
          <p:cNvPr name="TextBox 5" id="5"/>
          <p:cNvSpPr txBox="true"/>
          <p:nvPr/>
        </p:nvSpPr>
        <p:spPr>
          <a:xfrm rot="0">
            <a:off x="5014269" y="4177854"/>
            <a:ext cx="11182346" cy="2121724"/>
          </a:xfrm>
          <a:prstGeom prst="rect">
            <a:avLst/>
          </a:prstGeom>
        </p:spPr>
        <p:txBody>
          <a:bodyPr anchor="t" rtlCol="false" tIns="0" lIns="0" bIns="0" rIns="0">
            <a:spAutoFit/>
          </a:bodyPr>
          <a:lstStyle/>
          <a:p>
            <a:pPr>
              <a:lnSpc>
                <a:spcPts val="5636"/>
              </a:lnSpc>
            </a:pPr>
            <a:r>
              <a:rPr lang="en-US" sz="3808">
                <a:solidFill>
                  <a:srgbClr val="92DCEF"/>
                </a:solidFill>
                <a:latin typeface="Mokoto"/>
              </a:rPr>
              <a:t>UNLOCKING REVENUE STREAMS: INNOVATIVE STRATEGIES FOR MONETIZING B2C AI SOLUTIONS</a:t>
            </a:r>
          </a:p>
        </p:txBody>
      </p:sp>
      <p:sp>
        <p:nvSpPr>
          <p:cNvPr name="TextBox 6" id="6"/>
          <p:cNvSpPr txBox="true"/>
          <p:nvPr/>
        </p:nvSpPr>
        <p:spPr>
          <a:xfrm rot="0">
            <a:off x="9144000" y="8552492"/>
            <a:ext cx="4503249" cy="507365"/>
          </a:xfrm>
          <a:prstGeom prst="rect">
            <a:avLst/>
          </a:prstGeom>
        </p:spPr>
        <p:txBody>
          <a:bodyPr anchor="t" rtlCol="false" tIns="0" lIns="0" bIns="0" rIns="0">
            <a:spAutoFit/>
          </a:bodyPr>
          <a:lstStyle/>
          <a:p>
            <a:pPr>
              <a:lnSpc>
                <a:spcPts val="4060"/>
              </a:lnSpc>
            </a:pPr>
            <a:r>
              <a:rPr lang="en-US" sz="2900">
                <a:solidFill>
                  <a:srgbClr val="92DCEF"/>
                </a:solidFill>
                <a:latin typeface="Mokoto"/>
              </a:rPr>
              <a:t>Presented by:</a:t>
            </a:r>
          </a:p>
        </p:txBody>
      </p:sp>
      <p:sp>
        <p:nvSpPr>
          <p:cNvPr name="TextBox 7" id="7"/>
          <p:cNvSpPr txBox="true"/>
          <p:nvPr/>
        </p:nvSpPr>
        <p:spPr>
          <a:xfrm rot="0">
            <a:off x="9756039" y="9354686"/>
            <a:ext cx="3891210" cy="522872"/>
          </a:xfrm>
          <a:prstGeom prst="rect">
            <a:avLst/>
          </a:prstGeom>
        </p:spPr>
        <p:txBody>
          <a:bodyPr anchor="t" rtlCol="false" tIns="0" lIns="0" bIns="0" rIns="0">
            <a:spAutoFit/>
          </a:bodyPr>
          <a:lstStyle/>
          <a:p>
            <a:pPr algn="ctr">
              <a:lnSpc>
                <a:spcPts val="4255"/>
              </a:lnSpc>
              <a:spcBef>
                <a:spcPct val="0"/>
              </a:spcBef>
            </a:pPr>
            <a:r>
              <a:rPr lang="en-US" sz="3039">
                <a:solidFill>
                  <a:srgbClr val="92DCEF"/>
                </a:solidFill>
                <a:latin typeface="Mokoto"/>
              </a:rPr>
              <a:t>GAGAN DWAZ</a:t>
            </a:r>
          </a:p>
        </p:txBody>
      </p:sp>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5400000">
            <a:off x="15582613" y="0"/>
            <a:ext cx="3927377" cy="2149346"/>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108" r="0" b="5891"/>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96639" y="1493726"/>
            <a:ext cx="16230600" cy="6695122"/>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000" r="0" b="5000"/>
          <a:stretch>
            <a:fillRect/>
          </a:stretch>
        </p:blipFill>
        <p:spPr>
          <a:xfrm>
            <a:off x="0" y="0"/>
            <a:ext cx="18288000" cy="10287000"/>
          </a:xfrm>
          <a:prstGeom prst="rect">
            <a:avLst/>
          </a:prstGeom>
        </p:spPr>
      </p:pic>
      <p:pic>
        <p:nvPicPr>
          <p:cNvPr name="Picture 3" id="3"/>
          <p:cNvPicPr>
            <a:picLocks noChangeAspect="true"/>
          </p:cNvPicPr>
          <p:nvPr/>
        </p:nvPicPr>
        <p:blipFill>
          <a:blip r:embed="rId3">
            <a:alphaModFix amt="14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88080" y="6507605"/>
            <a:ext cx="4114800" cy="4114800"/>
          </a:xfrm>
          <a:prstGeom prst="rect">
            <a:avLst/>
          </a:prstGeom>
        </p:spPr>
      </p:pic>
      <p:pic>
        <p:nvPicPr>
          <p:cNvPr name="Picture 4" id="4"/>
          <p:cNvPicPr>
            <a:picLocks noChangeAspect="true"/>
          </p:cNvPicPr>
          <p:nvPr/>
        </p:nvPicPr>
        <p:blipFill>
          <a:blip r:embed="rId3">
            <a:alphaModFix amt="14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true" rot="0">
            <a:off x="15201900" y="-206892"/>
            <a:ext cx="4114800" cy="4114800"/>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3764962">
            <a:off x="1970528" y="-513189"/>
            <a:ext cx="1974810" cy="1905692"/>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27244" y="2224704"/>
            <a:ext cx="4642643" cy="7142527"/>
          </a:xfrm>
          <a:prstGeom prst="rect">
            <a:avLst/>
          </a:prstGeom>
        </p:spPr>
      </p:pic>
      <p:sp>
        <p:nvSpPr>
          <p:cNvPr name="TextBox 7" id="7"/>
          <p:cNvSpPr txBox="true"/>
          <p:nvPr/>
        </p:nvSpPr>
        <p:spPr>
          <a:xfrm rot="0">
            <a:off x="7405850" y="2167554"/>
            <a:ext cx="10014689" cy="7199677"/>
          </a:xfrm>
          <a:prstGeom prst="rect">
            <a:avLst/>
          </a:prstGeom>
        </p:spPr>
        <p:txBody>
          <a:bodyPr anchor="t" rtlCol="false" tIns="0" lIns="0" bIns="0" rIns="0">
            <a:spAutoFit/>
          </a:bodyPr>
          <a:lstStyle/>
          <a:p>
            <a:pPr marL="496167" indent="-248084" lvl="1">
              <a:lnSpc>
                <a:spcPts val="3217"/>
              </a:lnSpc>
              <a:buFont typeface="Arial"/>
              <a:buChar char="•"/>
            </a:pPr>
            <a:r>
              <a:rPr lang="en-US" sz="2298">
                <a:solidFill>
                  <a:srgbClr val="2E3565"/>
                </a:solidFill>
                <a:latin typeface="Code Pro"/>
              </a:rPr>
              <a:t>Artificial intelligence (AI)</a:t>
            </a:r>
            <a:r>
              <a:rPr lang="en-US" sz="2298">
                <a:solidFill>
                  <a:srgbClr val="F14624"/>
                </a:solidFill>
                <a:latin typeface="Code Pro"/>
              </a:rPr>
              <a:t> </a:t>
            </a:r>
            <a:r>
              <a:rPr lang="en-US" sz="2298">
                <a:solidFill>
                  <a:srgbClr val="92DCEF"/>
                </a:solidFill>
                <a:latin typeface="Code Pro"/>
              </a:rPr>
              <a:t>has radically changed the way we work, communicate, and engage with the world. It has become an essential part of our daily life. AI is increasingly being utilised to improve the customer experience in the business-to-consumer (B2C) sector, from personal assistants and chatbots to virtual personal shoppers and recommendation engines.</a:t>
            </a:r>
          </a:p>
          <a:p>
            <a:pPr marL="496167" indent="-248084" lvl="1">
              <a:lnSpc>
                <a:spcPts val="3217"/>
              </a:lnSpc>
              <a:buFont typeface="Arial"/>
              <a:buChar char="•"/>
            </a:pPr>
            <a:r>
              <a:rPr lang="en-US" sz="2298">
                <a:solidFill>
                  <a:srgbClr val="92DCEF"/>
                </a:solidFill>
                <a:latin typeface="Code Pro"/>
              </a:rPr>
              <a:t>Businesses are searching for creative methods to commercialise their AI solutions as AI technology continues to advance and become more sophisticated. But, businesses must combine revenue objectives with consumer wants and ethical issues when monetizing B2C AI products.</a:t>
            </a:r>
          </a:p>
          <a:p>
            <a:pPr marL="496167" indent="-248084" lvl="1">
              <a:lnSpc>
                <a:spcPts val="3217"/>
              </a:lnSpc>
              <a:buFont typeface="Arial"/>
              <a:buChar char="•"/>
            </a:pPr>
            <a:r>
              <a:rPr lang="en-US" sz="2298">
                <a:solidFill>
                  <a:srgbClr val="92DCEF"/>
                </a:solidFill>
                <a:latin typeface="Code Pro"/>
              </a:rPr>
              <a:t>We will discuss the various B2C AI solution types and typical business monetization approaches in this presentation. We will also go through creative business models for B2C AI solutions, as well as the difficulties and factors that companies must take into account. Lastly, we will discuss the future of AI monetization in the B2C market and offer suggestions for businesses aiming to commercialise their B2C AI solutions.</a:t>
            </a:r>
          </a:p>
        </p:txBody>
      </p:sp>
      <p:sp>
        <p:nvSpPr>
          <p:cNvPr name="TextBox 8" id="8"/>
          <p:cNvSpPr txBox="true"/>
          <p:nvPr/>
        </p:nvSpPr>
        <p:spPr>
          <a:xfrm rot="0">
            <a:off x="4257141" y="723439"/>
            <a:ext cx="7935597" cy="1030325"/>
          </a:xfrm>
          <a:prstGeom prst="rect">
            <a:avLst/>
          </a:prstGeom>
        </p:spPr>
        <p:txBody>
          <a:bodyPr anchor="t" rtlCol="false" tIns="0" lIns="0" bIns="0" rIns="0">
            <a:spAutoFit/>
          </a:bodyPr>
          <a:lstStyle/>
          <a:p>
            <a:pPr>
              <a:lnSpc>
                <a:spcPts val="8310"/>
              </a:lnSpc>
            </a:pPr>
            <a:r>
              <a:rPr lang="en-US" sz="5936">
                <a:solidFill>
                  <a:srgbClr val="92DCEF"/>
                </a:solidFill>
                <a:latin typeface="Mokoto"/>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000" r="0" b="5000"/>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08947" y="7289380"/>
            <a:ext cx="4320000" cy="4114800"/>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550728" y="1915513"/>
            <a:ext cx="1855810" cy="1821014"/>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1747509" y="2505691"/>
            <a:ext cx="5998894" cy="4608125"/>
          </a:xfrm>
          <a:prstGeom prst="rect">
            <a:avLst/>
          </a:prstGeom>
        </p:spPr>
      </p:pic>
      <p:grpSp>
        <p:nvGrpSpPr>
          <p:cNvPr name="Group 6" id="6"/>
          <p:cNvGrpSpPr/>
          <p:nvPr/>
        </p:nvGrpSpPr>
        <p:grpSpPr>
          <a:xfrm rot="0">
            <a:off x="499059" y="4035845"/>
            <a:ext cx="10742878" cy="2215310"/>
            <a:chOff x="0" y="0"/>
            <a:chExt cx="2829400" cy="583456"/>
          </a:xfrm>
        </p:grpSpPr>
        <p:sp>
          <p:nvSpPr>
            <p:cNvPr name="Freeform 7" id="7"/>
            <p:cNvSpPr/>
            <p:nvPr/>
          </p:nvSpPr>
          <p:spPr>
            <a:xfrm>
              <a:off x="0" y="0"/>
              <a:ext cx="2829400" cy="583456"/>
            </a:xfrm>
            <a:custGeom>
              <a:avLst/>
              <a:gdLst/>
              <a:ahLst/>
              <a:cxnLst/>
              <a:rect r="r" b="b" t="t" l="l"/>
              <a:pathLst>
                <a:path h="583456" w="2829400">
                  <a:moveTo>
                    <a:pt x="30268" y="0"/>
                  </a:moveTo>
                  <a:lnTo>
                    <a:pt x="2799133" y="0"/>
                  </a:lnTo>
                  <a:cubicBezTo>
                    <a:pt x="2815849" y="0"/>
                    <a:pt x="2829400" y="13551"/>
                    <a:pt x="2829400" y="30268"/>
                  </a:cubicBezTo>
                  <a:lnTo>
                    <a:pt x="2829400" y="553189"/>
                  </a:lnTo>
                  <a:cubicBezTo>
                    <a:pt x="2829400" y="569905"/>
                    <a:pt x="2815849" y="583456"/>
                    <a:pt x="2799133" y="583456"/>
                  </a:cubicBezTo>
                  <a:lnTo>
                    <a:pt x="30268" y="583456"/>
                  </a:lnTo>
                  <a:cubicBezTo>
                    <a:pt x="22240" y="583456"/>
                    <a:pt x="14541" y="580267"/>
                    <a:pt x="8865" y="574591"/>
                  </a:cubicBezTo>
                  <a:cubicBezTo>
                    <a:pt x="3189" y="568915"/>
                    <a:pt x="0" y="561216"/>
                    <a:pt x="0" y="553189"/>
                  </a:cubicBezTo>
                  <a:lnTo>
                    <a:pt x="0" y="30268"/>
                  </a:lnTo>
                  <a:cubicBezTo>
                    <a:pt x="0" y="13551"/>
                    <a:pt x="13551" y="0"/>
                    <a:pt x="30268" y="0"/>
                  </a:cubicBezTo>
                  <a:close/>
                </a:path>
              </a:pathLst>
            </a:custGeom>
            <a:solidFill>
              <a:srgbClr val="000000"/>
            </a:solidFill>
            <a:ln w="38100">
              <a:solidFill>
                <a:srgbClr val="000000"/>
              </a:solidFill>
            </a:ln>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9" id="9"/>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703152" y="4342109"/>
            <a:ext cx="1550962" cy="1617692"/>
          </a:xfrm>
          <a:prstGeom prst="rect">
            <a:avLst/>
          </a:prstGeom>
        </p:spPr>
      </p:pic>
      <p:pic>
        <p:nvPicPr>
          <p:cNvPr name="Picture 10" id="10"/>
          <p:cNvPicPr>
            <a:picLocks noChangeAspect="true"/>
          </p:cNvPicPr>
          <p:nvPr/>
        </p:nvPicPr>
        <p:blipFill>
          <a:blip r:embed="rId11"/>
          <a:srcRect l="0" t="0" r="0" b="0"/>
          <a:stretch>
            <a:fillRect/>
          </a:stretch>
        </p:blipFill>
        <p:spPr>
          <a:xfrm flipH="false" flipV="false" rot="0">
            <a:off x="13800787" y="8370536"/>
            <a:ext cx="3945616" cy="1775527"/>
          </a:xfrm>
          <a:prstGeom prst="rect">
            <a:avLst/>
          </a:prstGeom>
        </p:spPr>
      </p:pic>
      <p:sp>
        <p:nvSpPr>
          <p:cNvPr name="TextBox 11" id="11"/>
          <p:cNvSpPr txBox="true"/>
          <p:nvPr/>
        </p:nvSpPr>
        <p:spPr>
          <a:xfrm rot="0">
            <a:off x="2868386" y="2244182"/>
            <a:ext cx="8599285" cy="1030325"/>
          </a:xfrm>
          <a:prstGeom prst="rect">
            <a:avLst/>
          </a:prstGeom>
        </p:spPr>
        <p:txBody>
          <a:bodyPr anchor="t" rtlCol="false" tIns="0" lIns="0" bIns="0" rIns="0">
            <a:spAutoFit/>
          </a:bodyPr>
          <a:lstStyle/>
          <a:p>
            <a:pPr>
              <a:lnSpc>
                <a:spcPts val="8310"/>
              </a:lnSpc>
            </a:pPr>
            <a:r>
              <a:rPr lang="en-US" sz="5936">
                <a:solidFill>
                  <a:srgbClr val="92DCEF"/>
                </a:solidFill>
                <a:latin typeface="Mokoto"/>
              </a:rPr>
              <a:t>PROBLEM</a:t>
            </a:r>
          </a:p>
        </p:txBody>
      </p:sp>
      <p:sp>
        <p:nvSpPr>
          <p:cNvPr name="TextBox 12" id="12"/>
          <p:cNvSpPr txBox="true"/>
          <p:nvPr/>
        </p:nvSpPr>
        <p:spPr>
          <a:xfrm rot="0">
            <a:off x="751053" y="2373173"/>
            <a:ext cx="1455160" cy="1030325"/>
          </a:xfrm>
          <a:prstGeom prst="rect">
            <a:avLst/>
          </a:prstGeom>
        </p:spPr>
        <p:txBody>
          <a:bodyPr anchor="t" rtlCol="false" tIns="0" lIns="0" bIns="0" rIns="0">
            <a:spAutoFit/>
          </a:bodyPr>
          <a:lstStyle/>
          <a:p>
            <a:pPr algn="ctr">
              <a:lnSpc>
                <a:spcPts val="8310"/>
              </a:lnSpc>
            </a:pPr>
            <a:r>
              <a:rPr lang="en-US" sz="5936">
                <a:solidFill>
                  <a:srgbClr val="92DCEF"/>
                </a:solidFill>
                <a:latin typeface="Mokoto"/>
              </a:rPr>
              <a:t>01</a:t>
            </a:r>
          </a:p>
        </p:txBody>
      </p:sp>
      <p:sp>
        <p:nvSpPr>
          <p:cNvPr name="TextBox 13" id="13"/>
          <p:cNvSpPr txBox="true"/>
          <p:nvPr/>
        </p:nvSpPr>
        <p:spPr>
          <a:xfrm rot="0">
            <a:off x="2254114" y="4369144"/>
            <a:ext cx="8046425" cy="1472511"/>
          </a:xfrm>
          <a:prstGeom prst="rect">
            <a:avLst/>
          </a:prstGeom>
        </p:spPr>
        <p:txBody>
          <a:bodyPr anchor="t" rtlCol="false" tIns="0" lIns="0" bIns="0" rIns="0">
            <a:spAutoFit/>
          </a:bodyPr>
          <a:lstStyle/>
          <a:p>
            <a:pPr algn="ctr">
              <a:lnSpc>
                <a:spcPts val="5987"/>
              </a:lnSpc>
              <a:spcBef>
                <a:spcPct val="0"/>
              </a:spcBef>
            </a:pPr>
            <a:r>
              <a:rPr lang="en-US" sz="4277">
                <a:solidFill>
                  <a:srgbClr val="92DCEF"/>
                </a:solidFill>
                <a:latin typeface="Montserrat Semi-Bold"/>
              </a:rPr>
              <a:t>Examine alternative B2C AI monetization strategies.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000" r="0" b="5000"/>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598417" y="0"/>
            <a:ext cx="3927377" cy="2149346"/>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578179" y="8524508"/>
            <a:ext cx="3927377" cy="2149346"/>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5872308" y="6420090"/>
            <a:ext cx="3286381" cy="3866910"/>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249765" y="1976787"/>
            <a:ext cx="4114800" cy="4114800"/>
          </a:xfrm>
          <a:prstGeom prst="rect">
            <a:avLst/>
          </a:prstGeom>
        </p:spPr>
      </p:pic>
      <p:sp>
        <p:nvSpPr>
          <p:cNvPr name="TextBox 7" id="7"/>
          <p:cNvSpPr txBox="true"/>
          <p:nvPr/>
        </p:nvSpPr>
        <p:spPr>
          <a:xfrm rot="0">
            <a:off x="2286002" y="6957466"/>
            <a:ext cx="13005846" cy="1746711"/>
          </a:xfrm>
          <a:prstGeom prst="rect">
            <a:avLst/>
          </a:prstGeom>
        </p:spPr>
        <p:txBody>
          <a:bodyPr anchor="t" rtlCol="false" tIns="0" lIns="0" bIns="0" rIns="0">
            <a:spAutoFit/>
          </a:bodyPr>
          <a:lstStyle/>
          <a:p>
            <a:pPr algn="ctr">
              <a:lnSpc>
                <a:spcPts val="6984"/>
              </a:lnSpc>
            </a:pPr>
            <a:r>
              <a:rPr lang="en-US" sz="4988">
                <a:solidFill>
                  <a:srgbClr val="92DCEF"/>
                </a:solidFill>
                <a:latin typeface="Mokoto"/>
              </a:rPr>
              <a:t>BUSINESS STRATEGIES FOR B2C AI PRODUCTS</a:t>
            </a:r>
          </a:p>
        </p:txBody>
      </p:sp>
      <p:pic>
        <p:nvPicPr>
          <p:cNvPr name="Picture 8" id="8"/>
          <p:cNvPicPr>
            <a:picLocks noChangeAspect="true"/>
          </p:cNvPicPr>
          <p:nvPr/>
        </p:nvPicPr>
        <p:blipFill>
          <a:blip r:embed="rId5"/>
          <a:srcRect l="0" t="0" r="0" b="0"/>
          <a:stretch>
            <a:fillRect/>
          </a:stretch>
        </p:blipFill>
        <p:spPr>
          <a:xfrm flipH="false" flipV="false" rot="-10800000">
            <a:off x="-614491" y="-501793"/>
            <a:ext cx="3286381" cy="3866910"/>
          </a:xfrm>
          <a:prstGeom prst="rect">
            <a:avLst/>
          </a:prstGeom>
        </p:spPr>
      </p:pic>
      <p:sp>
        <p:nvSpPr>
          <p:cNvPr name="TextBox 9" id="9"/>
          <p:cNvSpPr txBox="true"/>
          <p:nvPr/>
        </p:nvSpPr>
        <p:spPr>
          <a:xfrm rot="0">
            <a:off x="16455152" y="3353401"/>
            <a:ext cx="1832848" cy="879195"/>
          </a:xfrm>
          <a:prstGeom prst="rect">
            <a:avLst/>
          </a:prstGeom>
        </p:spPr>
        <p:txBody>
          <a:bodyPr anchor="t" rtlCol="false" tIns="0" lIns="0" bIns="0" rIns="0">
            <a:spAutoFit/>
          </a:bodyPr>
          <a:lstStyle/>
          <a:p>
            <a:pPr algn="ctr">
              <a:lnSpc>
                <a:spcPts val="7190"/>
              </a:lnSpc>
            </a:pPr>
            <a:r>
              <a:rPr lang="en-US" sz="5136">
                <a:solidFill>
                  <a:srgbClr val="000000"/>
                </a:solidFill>
                <a:latin typeface="Mokoto"/>
              </a:rPr>
              <a:t>02</a:t>
            </a:r>
          </a:p>
        </p:txBody>
      </p:sp>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432190" y="2934879"/>
            <a:ext cx="1855810" cy="1821014"/>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000" r="0" b="5000"/>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888647" y="-333798"/>
            <a:ext cx="3927377" cy="2149346"/>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623469" y="8476136"/>
            <a:ext cx="3927377" cy="2149346"/>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5388591" y="8692028"/>
            <a:ext cx="3286381" cy="3866910"/>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222808" y="2741059"/>
            <a:ext cx="4114800" cy="4114800"/>
          </a:xfrm>
          <a:prstGeom prst="rect">
            <a:avLst/>
          </a:prstGeom>
        </p:spPr>
      </p:pic>
      <p:sp>
        <p:nvSpPr>
          <p:cNvPr name="TextBox 7" id="7"/>
          <p:cNvSpPr txBox="true"/>
          <p:nvPr/>
        </p:nvSpPr>
        <p:spPr>
          <a:xfrm rot="0">
            <a:off x="3820797" y="1250850"/>
            <a:ext cx="10981018" cy="720948"/>
          </a:xfrm>
          <a:prstGeom prst="rect">
            <a:avLst/>
          </a:prstGeom>
        </p:spPr>
        <p:txBody>
          <a:bodyPr anchor="t" rtlCol="false" tIns="0" lIns="0" bIns="0" rIns="0">
            <a:spAutoFit/>
          </a:bodyPr>
          <a:lstStyle/>
          <a:p>
            <a:pPr algn="ctr">
              <a:lnSpc>
                <a:spcPts val="5881"/>
              </a:lnSpc>
              <a:spcBef>
                <a:spcPct val="0"/>
              </a:spcBef>
            </a:pPr>
            <a:r>
              <a:rPr lang="en-US" sz="4201">
                <a:solidFill>
                  <a:srgbClr val="92DCEF"/>
                </a:solidFill>
                <a:latin typeface="Mokoto"/>
              </a:rPr>
              <a:t>SUBSCRIPTION-BASED MODEL</a:t>
            </a:r>
          </a:p>
        </p:txBody>
      </p:sp>
      <p:sp>
        <p:nvSpPr>
          <p:cNvPr name="TextBox 8" id="8"/>
          <p:cNvSpPr txBox="true"/>
          <p:nvPr/>
        </p:nvSpPr>
        <p:spPr>
          <a:xfrm rot="0">
            <a:off x="2489092" y="7072805"/>
            <a:ext cx="13168357" cy="2160311"/>
          </a:xfrm>
          <a:prstGeom prst="rect">
            <a:avLst/>
          </a:prstGeom>
        </p:spPr>
        <p:txBody>
          <a:bodyPr anchor="t" rtlCol="false" tIns="0" lIns="0" bIns="0" rIns="0">
            <a:spAutoFit/>
          </a:bodyPr>
          <a:lstStyle/>
          <a:p>
            <a:pPr>
              <a:lnSpc>
                <a:spcPts val="4302"/>
              </a:lnSpc>
              <a:spcBef>
                <a:spcPct val="0"/>
              </a:spcBef>
            </a:pPr>
            <a:r>
              <a:rPr lang="en-US" sz="3073">
                <a:solidFill>
                  <a:srgbClr val="92DCEF"/>
                </a:solidFill>
                <a:latin typeface="Cerebri"/>
              </a:rPr>
              <a:t>Consumers pay a monthly or yearly subscription fee to access the AI solution. This approach is frequently applied to AI-powered products and services that provide continuing value, such as fitness apps, language learning platforms, and systems for managing personal finances.</a:t>
            </a:r>
          </a:p>
        </p:txBody>
      </p:sp>
      <p:pic>
        <p:nvPicPr>
          <p:cNvPr name="Picture 9" id="9"/>
          <p:cNvPicPr>
            <a:picLocks noChangeAspect="true"/>
          </p:cNvPicPr>
          <p:nvPr/>
        </p:nvPicPr>
        <p:blipFill>
          <a:blip r:embed="rId8">
            <a:alphaModFix amt="14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5324559">
            <a:off x="-753672" y="-720628"/>
            <a:ext cx="4110586" cy="4110586"/>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000" r="0" b="5000"/>
          <a:stretch>
            <a:fillRect/>
          </a:stretch>
        </p:blipFill>
        <p:spPr>
          <a:xfrm>
            <a:off x="0" y="0"/>
            <a:ext cx="18288000" cy="10287000"/>
          </a:xfrm>
          <a:prstGeom prst="rect">
            <a:avLst/>
          </a:prstGeom>
        </p:spPr>
      </p:pic>
      <p:sp>
        <p:nvSpPr>
          <p:cNvPr name="TextBox 3" id="3"/>
          <p:cNvSpPr txBox="true"/>
          <p:nvPr/>
        </p:nvSpPr>
        <p:spPr>
          <a:xfrm rot="0">
            <a:off x="3256461" y="1050376"/>
            <a:ext cx="11077761" cy="720948"/>
          </a:xfrm>
          <a:prstGeom prst="rect">
            <a:avLst/>
          </a:prstGeom>
        </p:spPr>
        <p:txBody>
          <a:bodyPr anchor="t" rtlCol="false" tIns="0" lIns="0" bIns="0" rIns="0">
            <a:spAutoFit/>
          </a:bodyPr>
          <a:lstStyle/>
          <a:p>
            <a:pPr algn="ctr">
              <a:lnSpc>
                <a:spcPts val="5881"/>
              </a:lnSpc>
              <a:spcBef>
                <a:spcPct val="0"/>
              </a:spcBef>
            </a:pPr>
            <a:r>
              <a:rPr lang="en-US" sz="4201">
                <a:solidFill>
                  <a:srgbClr val="000000"/>
                </a:solidFill>
                <a:latin typeface="Mokoto"/>
              </a:rPr>
              <a:t>ADVERTISING-BASED MODEL</a:t>
            </a: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077693" y="1949349"/>
            <a:ext cx="4114800" cy="4114800"/>
          </a:xfrm>
          <a:prstGeom prst="rect">
            <a:avLst/>
          </a:prstGeom>
        </p:spPr>
      </p:pic>
      <p:sp>
        <p:nvSpPr>
          <p:cNvPr name="TextBox 5" id="5"/>
          <p:cNvSpPr txBox="true"/>
          <p:nvPr/>
        </p:nvSpPr>
        <p:spPr>
          <a:xfrm rot="0">
            <a:off x="1352570" y="6574924"/>
            <a:ext cx="16272197" cy="2878413"/>
          </a:xfrm>
          <a:prstGeom prst="rect">
            <a:avLst/>
          </a:prstGeom>
        </p:spPr>
        <p:txBody>
          <a:bodyPr anchor="t" rtlCol="false" tIns="0" lIns="0" bIns="0" rIns="0">
            <a:spAutoFit/>
          </a:bodyPr>
          <a:lstStyle/>
          <a:p>
            <a:pPr>
              <a:lnSpc>
                <a:spcPts val="2893"/>
              </a:lnSpc>
              <a:spcBef>
                <a:spcPct val="0"/>
              </a:spcBef>
            </a:pPr>
            <a:r>
              <a:rPr lang="en-US" sz="2066">
                <a:solidFill>
                  <a:srgbClr val="000000"/>
                </a:solidFill>
                <a:latin typeface="Code Pro"/>
              </a:rPr>
              <a:t>ADVERTISING-BASED MODEL IS A MONETIZATION STRATEGY THAT INVOLVES PROVIDING USERS WITH A FREE AI-POWERED PRODUCT OR SERVICE WHILE GENERATING REVENUE BY DISPLAYING ADS TO THOSE USERS. IN THIS MODEL, THE AI SOLUTION PROVIDER EARNS MONEY BY SELLING AD SPACE TO ADVERTISERS, WHO PAY TO HAVE THEIR ADS DISPLAYED TO SOLUTION USERS.</a:t>
            </a:r>
          </a:p>
          <a:p>
            <a:pPr>
              <a:lnSpc>
                <a:spcPts val="2893"/>
              </a:lnSpc>
              <a:spcBef>
                <a:spcPct val="0"/>
              </a:spcBef>
            </a:pPr>
          </a:p>
          <a:p>
            <a:pPr>
              <a:lnSpc>
                <a:spcPts val="2893"/>
              </a:lnSpc>
              <a:spcBef>
                <a:spcPct val="0"/>
              </a:spcBef>
            </a:pPr>
            <a:r>
              <a:rPr lang="en-US" sz="2066">
                <a:solidFill>
                  <a:srgbClr val="000000"/>
                </a:solidFill>
                <a:latin typeface="Code Pro"/>
              </a:rPr>
              <a:t>THIS MODEL IS COMMONLY USED FOR BUSINESS-TO-CONSUMER (B2C) AI SOLUTIONS SUCH AS SOCIAL MEDIA PLATFORMS, NEWS WEBSITES, VIDEO STREAMING SERVICES, AND MOBILE APPS. THESE PLATFORMS PROVIDE FREE ACCESS TO THEIR SERVICES BUT GENERATE REVENUE BY DISPLAYING ADS TO USERS BASED ON THEIR INTERESTS AND BEHAVIOURS.</a:t>
            </a:r>
          </a:p>
        </p:txBody>
      </p:sp>
      <p:pic>
        <p:nvPicPr>
          <p:cNvPr name="Picture 6" id="6"/>
          <p:cNvPicPr>
            <a:picLocks noChangeAspect="true"/>
          </p:cNvPicPr>
          <p:nvPr/>
        </p:nvPicPr>
        <p:blipFill>
          <a:blip r:embed="rId5">
            <a:alphaModFix amt="14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502855">
            <a:off x="-802966" y="-610553"/>
            <a:ext cx="4114800" cy="4114800"/>
          </a:xfrm>
          <a:prstGeom prst="rect">
            <a:avLst/>
          </a:prstGeom>
        </p:spPr>
      </p:pic>
      <p:pic>
        <p:nvPicPr>
          <p:cNvPr name="Picture 7" id="7"/>
          <p:cNvPicPr>
            <a:picLocks noChangeAspect="true"/>
          </p:cNvPicPr>
          <p:nvPr/>
        </p:nvPicPr>
        <p:blipFill>
          <a:blip r:embed="rId5">
            <a:alphaModFix amt="14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800000">
            <a:off x="14690679" y="-286076"/>
            <a:ext cx="4114800" cy="4114800"/>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108" r="0" b="5891"/>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822656" y="3629811"/>
            <a:ext cx="4188092" cy="4114800"/>
          </a:xfrm>
          <a:prstGeom prst="rect">
            <a:avLst/>
          </a:prstGeom>
        </p:spPr>
      </p:pic>
      <p:sp>
        <p:nvSpPr>
          <p:cNvPr name="TextBox 4" id="4"/>
          <p:cNvSpPr txBox="true"/>
          <p:nvPr/>
        </p:nvSpPr>
        <p:spPr>
          <a:xfrm rot="0">
            <a:off x="3336673" y="1030534"/>
            <a:ext cx="10485983" cy="1030325"/>
          </a:xfrm>
          <a:prstGeom prst="rect">
            <a:avLst/>
          </a:prstGeom>
        </p:spPr>
        <p:txBody>
          <a:bodyPr anchor="t" rtlCol="false" tIns="0" lIns="0" bIns="0" rIns="0">
            <a:spAutoFit/>
          </a:bodyPr>
          <a:lstStyle/>
          <a:p>
            <a:pPr algn="ctr">
              <a:lnSpc>
                <a:spcPts val="8310"/>
              </a:lnSpc>
              <a:spcBef>
                <a:spcPct val="0"/>
              </a:spcBef>
            </a:pPr>
            <a:r>
              <a:rPr lang="en-US" sz="5936">
                <a:solidFill>
                  <a:srgbClr val="FFFFFF"/>
                </a:solidFill>
                <a:latin typeface="Mokoto"/>
              </a:rPr>
              <a:t>API MARKETPLACE: </a:t>
            </a:r>
          </a:p>
        </p:txBody>
      </p:sp>
      <p:sp>
        <p:nvSpPr>
          <p:cNvPr name="TextBox 5" id="5"/>
          <p:cNvSpPr txBox="true"/>
          <p:nvPr/>
        </p:nvSpPr>
        <p:spPr>
          <a:xfrm rot="0">
            <a:off x="537102" y="3553611"/>
            <a:ext cx="13285554" cy="4944930"/>
          </a:xfrm>
          <a:prstGeom prst="rect">
            <a:avLst/>
          </a:prstGeom>
        </p:spPr>
        <p:txBody>
          <a:bodyPr anchor="t" rtlCol="false" tIns="0" lIns="0" bIns="0" rIns="0">
            <a:spAutoFit/>
          </a:bodyPr>
          <a:lstStyle/>
          <a:p>
            <a:pPr marL="755953" indent="-377977" lvl="1">
              <a:lnSpc>
                <a:spcPts val="4901"/>
              </a:lnSpc>
              <a:buFont typeface="Arial"/>
              <a:buChar char="•"/>
            </a:pPr>
            <a:r>
              <a:rPr lang="en-US" sz="3501">
                <a:solidFill>
                  <a:srgbClr val="FFFFFF"/>
                </a:solidFill>
                <a:latin typeface="Code Pro"/>
              </a:rPr>
              <a:t>AI services can be monetized by creating an API marketplace where developers can access and pay for AI functionalities on a per-use or subscription basis.</a:t>
            </a:r>
          </a:p>
          <a:p>
            <a:pPr marL="755953" indent="-377977" lvl="1">
              <a:lnSpc>
                <a:spcPts val="4901"/>
              </a:lnSpc>
              <a:buFont typeface="Arial"/>
              <a:buChar char="•"/>
            </a:pPr>
            <a:r>
              <a:rPr lang="en-US" sz="3501">
                <a:solidFill>
                  <a:srgbClr val="FFFFFF"/>
                </a:solidFill>
                <a:latin typeface="Code Pro"/>
              </a:rPr>
              <a:t> This allows businesses to monetize their AI applications without investing in an end-user interface, and it additionally allows other businesses to easily integrate AI functionality into their products.</a:t>
            </a:r>
          </a:p>
        </p:txBody>
      </p:sp>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623469" y="89211"/>
            <a:ext cx="3927377" cy="2149346"/>
          </a:xfrm>
          <a:prstGeom prst="rect">
            <a:avLst/>
          </a:prstGeom>
        </p:spPr>
      </p:pic>
      <p:pic>
        <p:nvPicPr>
          <p:cNvPr name="Picture 7" id="7"/>
          <p:cNvPicPr>
            <a:picLocks noChangeAspect="true"/>
          </p:cNvPicPr>
          <p:nvPr/>
        </p:nvPicPr>
        <p:blipFill>
          <a:blip r:embed="rId7">
            <a:alphaModFix amt="14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0800000">
            <a:off x="14645166" y="-484989"/>
            <a:ext cx="4114800" cy="4114800"/>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108" r="0" b="5891"/>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3428540" y="4188979"/>
            <a:ext cx="4456614" cy="4456614"/>
          </a:xfrm>
          <a:prstGeom prst="rect">
            <a:avLst/>
          </a:prstGeom>
        </p:spPr>
      </p:pic>
      <p:sp>
        <p:nvSpPr>
          <p:cNvPr name="TextBox 4" id="4"/>
          <p:cNvSpPr txBox="true"/>
          <p:nvPr/>
        </p:nvSpPr>
        <p:spPr>
          <a:xfrm rot="0">
            <a:off x="1432227" y="1333621"/>
            <a:ext cx="15423546" cy="954760"/>
          </a:xfrm>
          <a:prstGeom prst="rect">
            <a:avLst/>
          </a:prstGeom>
        </p:spPr>
        <p:txBody>
          <a:bodyPr anchor="t" rtlCol="false" tIns="0" lIns="0" bIns="0" rIns="0">
            <a:spAutoFit/>
          </a:bodyPr>
          <a:lstStyle/>
          <a:p>
            <a:pPr algn="ctr">
              <a:lnSpc>
                <a:spcPts val="7750"/>
              </a:lnSpc>
              <a:spcBef>
                <a:spcPct val="0"/>
              </a:spcBef>
            </a:pPr>
            <a:r>
              <a:rPr lang="en-US" sz="5536">
                <a:solidFill>
                  <a:srgbClr val="FFFFFF"/>
                </a:solidFill>
                <a:latin typeface="Mokoto"/>
              </a:rPr>
              <a:t>COLLABORATIVE AI TRAINING:</a:t>
            </a:r>
          </a:p>
        </p:txBody>
      </p:sp>
      <p:sp>
        <p:nvSpPr>
          <p:cNvPr name="TextBox 5" id="5"/>
          <p:cNvSpPr txBox="true"/>
          <p:nvPr/>
        </p:nvSpPr>
        <p:spPr>
          <a:xfrm rot="0">
            <a:off x="400969" y="3595383"/>
            <a:ext cx="13156563" cy="5793069"/>
          </a:xfrm>
          <a:prstGeom prst="rect">
            <a:avLst/>
          </a:prstGeom>
        </p:spPr>
        <p:txBody>
          <a:bodyPr anchor="t" rtlCol="false" tIns="0" lIns="0" bIns="0" rIns="0">
            <a:spAutoFit/>
          </a:bodyPr>
          <a:lstStyle/>
          <a:p>
            <a:pPr marL="712773" indent="-356386" lvl="1">
              <a:lnSpc>
                <a:spcPts val="4621"/>
              </a:lnSpc>
              <a:buFont typeface="Arial"/>
              <a:buChar char="•"/>
            </a:pPr>
            <a:r>
              <a:rPr lang="en-US" sz="3301">
                <a:solidFill>
                  <a:srgbClr val="FFFFFF"/>
                </a:solidFill>
                <a:latin typeface="Code Pro"/>
              </a:rPr>
              <a:t>Users can volunteer to provide their data in exchange for discounted or free access to the AI application. This model enables businesses to collect valuable data for training AI models while lowering costs and adding value to users.</a:t>
            </a:r>
          </a:p>
          <a:p>
            <a:pPr marL="712773" indent="-356386" lvl="1">
              <a:lnSpc>
                <a:spcPts val="4621"/>
              </a:lnSpc>
              <a:buFont typeface="Arial"/>
              <a:buChar char="•"/>
            </a:pPr>
            <a:r>
              <a:rPr lang="en-US" sz="3301">
                <a:solidFill>
                  <a:srgbClr val="FFFFFF"/>
                </a:solidFill>
                <a:latin typeface="Code Pro"/>
              </a:rPr>
              <a:t>This technique for training machine learning models that uses human intelligence to improve accuracy and efficiency. In this approach, the training data is labelled or annotated by a large group of people, typically via a crowdsourcing platform.</a:t>
            </a:r>
          </a:p>
        </p:txBody>
      </p:sp>
      <p:pic>
        <p:nvPicPr>
          <p:cNvPr name="Picture 6" id="6"/>
          <p:cNvPicPr>
            <a:picLocks noChangeAspect="true"/>
          </p:cNvPicPr>
          <p:nvPr/>
        </p:nvPicPr>
        <p:blipFill>
          <a:blip r:embed="rId4">
            <a:alphaModFix amt="14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272724">
            <a:off x="-625173" y="-288075"/>
            <a:ext cx="4114800" cy="4114800"/>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8834297">
            <a:off x="15725154" y="-1028700"/>
            <a:ext cx="4320000" cy="4114800"/>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108" r="0" b="5891"/>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553879" y="3869226"/>
            <a:ext cx="4053078" cy="4114800"/>
          </a:xfrm>
          <a:prstGeom prst="rect">
            <a:avLst/>
          </a:prstGeom>
        </p:spPr>
      </p:pic>
      <p:sp>
        <p:nvSpPr>
          <p:cNvPr name="TextBox 4" id="4"/>
          <p:cNvSpPr txBox="true"/>
          <p:nvPr/>
        </p:nvSpPr>
        <p:spPr>
          <a:xfrm rot="0">
            <a:off x="2969950" y="1227352"/>
            <a:ext cx="12047369" cy="1015559"/>
          </a:xfrm>
          <a:prstGeom prst="rect">
            <a:avLst/>
          </a:prstGeom>
        </p:spPr>
        <p:txBody>
          <a:bodyPr anchor="t" rtlCol="false" tIns="0" lIns="0" bIns="0" rIns="0">
            <a:spAutoFit/>
          </a:bodyPr>
          <a:lstStyle/>
          <a:p>
            <a:pPr algn="ctr">
              <a:lnSpc>
                <a:spcPts val="8261"/>
              </a:lnSpc>
              <a:spcBef>
                <a:spcPct val="0"/>
              </a:spcBef>
            </a:pPr>
            <a:r>
              <a:rPr lang="en-US" sz="5901">
                <a:solidFill>
                  <a:srgbClr val="FFFFFF"/>
                </a:solidFill>
                <a:latin typeface="Mokoto"/>
              </a:rPr>
              <a:t>EXPERT MARKETPLACE</a:t>
            </a:r>
          </a:p>
        </p:txBody>
      </p:sp>
      <p:sp>
        <p:nvSpPr>
          <p:cNvPr name="TextBox 5" id="5"/>
          <p:cNvSpPr txBox="true"/>
          <p:nvPr/>
        </p:nvSpPr>
        <p:spPr>
          <a:xfrm rot="0">
            <a:off x="854565" y="3661314"/>
            <a:ext cx="12345364" cy="3924864"/>
          </a:xfrm>
          <a:prstGeom prst="rect">
            <a:avLst/>
          </a:prstGeom>
        </p:spPr>
        <p:txBody>
          <a:bodyPr anchor="t" rtlCol="false" tIns="0" lIns="0" bIns="0" rIns="0">
            <a:spAutoFit/>
          </a:bodyPr>
          <a:lstStyle/>
          <a:p>
            <a:pPr marL="806939" indent="-403470" lvl="1">
              <a:lnSpc>
                <a:spcPts val="5232"/>
              </a:lnSpc>
              <a:buFont typeface="Arial"/>
              <a:buChar char="•"/>
            </a:pPr>
            <a:r>
              <a:rPr lang="en-US" sz="3737">
                <a:solidFill>
                  <a:srgbClr val="FFFFFF"/>
                </a:solidFill>
                <a:latin typeface="Code Pro"/>
              </a:rPr>
              <a:t>Customers have access to AI experts who can assist them in getting the most out of the AI application. Users can pay for consultations, individualised training, or customised solutions. </a:t>
            </a:r>
          </a:p>
          <a:p>
            <a:pPr marL="806939" indent="-403470" lvl="1">
              <a:lnSpc>
                <a:spcPts val="5232"/>
              </a:lnSpc>
              <a:buFont typeface="Arial"/>
              <a:buChar char="•"/>
            </a:pPr>
            <a:r>
              <a:rPr lang="en-US" sz="3737">
                <a:solidFill>
                  <a:srgbClr val="FFFFFF"/>
                </a:solidFill>
                <a:latin typeface="Code Pro"/>
              </a:rPr>
              <a:t>This humanises the AI experience while also providing an additional revenue stream.</a:t>
            </a:r>
          </a:p>
        </p:txBody>
      </p:sp>
      <p:pic>
        <p:nvPicPr>
          <p:cNvPr name="Picture 6" id="6"/>
          <p:cNvPicPr>
            <a:picLocks noChangeAspect="true"/>
          </p:cNvPicPr>
          <p:nvPr/>
        </p:nvPicPr>
        <p:blipFill>
          <a:blip r:embed="rId5">
            <a:alphaModFix amt="14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6230600" y="-1028700"/>
            <a:ext cx="4114800" cy="4114800"/>
          </a:xfrm>
          <a:prstGeom prst="rect">
            <a:avLst/>
          </a:prstGeom>
        </p:spPr>
      </p:pic>
      <p:pic>
        <p:nvPicPr>
          <p:cNvPr name="Picture 7" id="7"/>
          <p:cNvPicPr>
            <a:picLocks noChangeAspect="true"/>
          </p:cNvPicPr>
          <p:nvPr/>
        </p:nvPicPr>
        <p:blipFill>
          <a:blip r:embed="rId5">
            <a:alphaModFix amt="14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028700" y="6507605"/>
            <a:ext cx="4114800" cy="4114800"/>
          </a:xfrm>
          <a:prstGeom prst="rect">
            <a:avLst/>
          </a:prstGeom>
        </p:spPr>
      </p:pic>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266835" y="0"/>
            <a:ext cx="3927377" cy="214934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DAFexO5lCI8</dc:identifier>
  <dcterms:modified xsi:type="dcterms:W3CDTF">2011-08-01T06:04:30Z</dcterms:modified>
  <cp:revision>1</cp:revision>
  <dc:title>Unlocking Revenue Streams: Innovative Strategies for Monetizing B2C AI Solutions</dc:title>
</cp:coreProperties>
</file>